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27584" y="2132856"/>
            <a:ext cx="67970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>
                <a:latin typeface="Mistral" panose="03090702030407020403" pitchFamily="66" charset="0"/>
              </a:rPr>
              <a:t>VARLIKLARIN ÖZELLİKLERİNİ </a:t>
            </a:r>
          </a:p>
          <a:p>
            <a:r>
              <a:rPr lang="tr-TR" sz="5400" dirty="0" smtClean="0">
                <a:latin typeface="Mistral" panose="03090702030407020403" pitchFamily="66" charset="0"/>
              </a:rPr>
              <a:t>BİLDİREN SÖZCÜKLER</a:t>
            </a:r>
            <a:endParaRPr lang="tr-TR" sz="54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3323" y="260648"/>
            <a:ext cx="3250704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 Sayı 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23728" y="1412776"/>
            <a:ext cx="4526160" cy="51125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sz="3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Sıfat </a:t>
            </a:r>
            <a:r>
              <a:rPr lang="tr-T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tr-TR" sz="36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isim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............      çocuk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	 armut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 	 bahçe</a:t>
            </a:r>
          </a:p>
          <a:p>
            <a:pPr marL="0" indent="0">
              <a:buNone/>
            </a:pPr>
            <a:r>
              <a:rPr lang="tr-TR" dirty="0">
                <a:solidFill>
                  <a:prstClr val="black"/>
                </a:solidFill>
                <a:latin typeface="Comic Sans MS" pitchFamily="66" charset="0"/>
              </a:rPr>
              <a:t>…………… </a:t>
            </a: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	 </a:t>
            </a:r>
            <a:r>
              <a:rPr lang="tr-TR" dirty="0" smtClean="0">
                <a:latin typeface="Comic Sans MS" pitchFamily="66" charset="0"/>
              </a:rPr>
              <a:t>kadın</a:t>
            </a:r>
          </a:p>
          <a:p>
            <a:pPr marL="0" indent="0">
              <a:buNone/>
            </a:pPr>
            <a:r>
              <a:rPr lang="tr-TR" dirty="0">
                <a:solidFill>
                  <a:prstClr val="black"/>
                </a:solidFill>
                <a:latin typeface="Comic Sans MS" pitchFamily="66" charset="0"/>
              </a:rPr>
              <a:t>…………… </a:t>
            </a: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	 </a:t>
            </a:r>
            <a:r>
              <a:rPr lang="tr-TR" dirty="0" smtClean="0">
                <a:latin typeface="Comic Sans MS" pitchFamily="66" charset="0"/>
              </a:rPr>
              <a:t>kalem</a:t>
            </a:r>
          </a:p>
          <a:p>
            <a:pPr marL="0" indent="0">
              <a:buNone/>
            </a:pPr>
            <a:r>
              <a:rPr lang="tr-TR" dirty="0">
                <a:solidFill>
                  <a:prstClr val="black"/>
                </a:solidFill>
                <a:latin typeface="Comic Sans MS" pitchFamily="66" charset="0"/>
              </a:rPr>
              <a:t>…………… </a:t>
            </a: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	 </a:t>
            </a:r>
            <a:r>
              <a:rPr lang="tr-TR" dirty="0" smtClean="0">
                <a:latin typeface="Comic Sans MS" pitchFamily="66" charset="0"/>
              </a:rPr>
              <a:t>domates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 	 masa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1475656" y="404664"/>
            <a:ext cx="4340937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3) Sırası 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2036373" y="1556792"/>
            <a:ext cx="5400600" cy="5102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tr-TR" sz="3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Sıfat </a:t>
            </a:r>
            <a:r>
              <a:rPr lang="tr-T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tr-TR" sz="36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isim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tr-TR" dirty="0" smtClean="0">
                <a:latin typeface="Comic Sans MS" pitchFamily="66" charset="0"/>
              </a:rPr>
              <a:t>............  	 çocuk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>
                <a:latin typeface="Comic Sans MS" pitchFamily="66" charset="0"/>
              </a:rPr>
              <a:t>……………	 armut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>
                <a:latin typeface="Comic Sans MS" pitchFamily="66" charset="0"/>
              </a:rPr>
              <a:t>…………… 	 bahçe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……………	 </a:t>
            </a:r>
            <a:r>
              <a:rPr lang="tr-TR" dirty="0" smtClean="0">
                <a:latin typeface="Comic Sans MS" pitchFamily="66" charset="0"/>
              </a:rPr>
              <a:t>kadın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…………… 	 </a:t>
            </a:r>
            <a:r>
              <a:rPr lang="tr-TR" dirty="0" smtClean="0">
                <a:latin typeface="Comic Sans MS" pitchFamily="66" charset="0"/>
              </a:rPr>
              <a:t>kalem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…………… 	 </a:t>
            </a:r>
            <a:r>
              <a:rPr lang="tr-TR" dirty="0" smtClean="0">
                <a:latin typeface="Comic Sans MS" pitchFamily="66" charset="0"/>
              </a:rPr>
              <a:t>domates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>
                <a:latin typeface="Comic Sans MS" pitchFamily="66" charset="0"/>
              </a:rPr>
              <a:t>…………… 	 masa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229600" cy="11430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4) Durum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691680" y="1340768"/>
            <a:ext cx="4320480" cy="53285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sz="3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Sıfat </a:t>
            </a:r>
            <a:r>
              <a:rPr lang="tr-T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tr-TR" sz="36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isim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............  	 elbise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	 adam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	 kız</a:t>
            </a:r>
          </a:p>
          <a:p>
            <a:pPr marL="0" indent="0"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……………	 </a:t>
            </a:r>
            <a:r>
              <a:rPr lang="tr-TR" dirty="0" smtClean="0">
                <a:latin typeface="Comic Sans MS" pitchFamily="66" charset="0"/>
              </a:rPr>
              <a:t>elma</a:t>
            </a:r>
          </a:p>
          <a:p>
            <a:pPr marL="0" indent="0">
              <a:buNone/>
            </a:pPr>
            <a:r>
              <a:rPr lang="tr-TR" dirty="0">
                <a:solidFill>
                  <a:prstClr val="black"/>
                </a:solidFill>
                <a:latin typeface="Comic Sans MS" pitchFamily="66" charset="0"/>
              </a:rPr>
              <a:t>…………… 	</a:t>
            </a: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ağaç</a:t>
            </a:r>
          </a:p>
          <a:p>
            <a:pPr marL="0" indent="0"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……………	 </a:t>
            </a:r>
            <a:r>
              <a:rPr lang="tr-TR" dirty="0" smtClean="0">
                <a:latin typeface="Comic Sans MS" pitchFamily="66" charset="0"/>
              </a:rPr>
              <a:t>kitap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	 perde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3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 Şekil ( Biçim)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547664" y="1556792"/>
            <a:ext cx="4377680" cy="49685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sz="3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Sıfat </a:t>
            </a:r>
            <a:r>
              <a:rPr lang="tr-T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tr-TR" sz="36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isim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............  	 masa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 	 örtü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 	 silgi</a:t>
            </a:r>
          </a:p>
          <a:p>
            <a:pPr marL="0" indent="0">
              <a:buNone/>
            </a:pPr>
            <a:r>
              <a:rPr lang="tr-TR" dirty="0">
                <a:solidFill>
                  <a:prstClr val="black"/>
                </a:solidFill>
                <a:latin typeface="Comic Sans MS" pitchFamily="66" charset="0"/>
              </a:rPr>
              <a:t>…………… </a:t>
            </a: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	 </a:t>
            </a:r>
            <a:r>
              <a:rPr lang="tr-TR" dirty="0" smtClean="0">
                <a:latin typeface="Comic Sans MS" pitchFamily="66" charset="0"/>
              </a:rPr>
              <a:t>saat</a:t>
            </a:r>
          </a:p>
          <a:p>
            <a:pPr marL="0" indent="0">
              <a:buNone/>
            </a:pPr>
            <a:r>
              <a:rPr lang="tr-TR" dirty="0">
                <a:solidFill>
                  <a:prstClr val="black"/>
                </a:solidFill>
                <a:latin typeface="Comic Sans MS" pitchFamily="66" charset="0"/>
              </a:rPr>
              <a:t>…………… </a:t>
            </a: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	 </a:t>
            </a:r>
            <a:r>
              <a:rPr lang="tr-TR" dirty="0" smtClean="0">
                <a:latin typeface="Comic Sans MS" pitchFamily="66" charset="0"/>
              </a:rPr>
              <a:t>tabak</a:t>
            </a:r>
          </a:p>
          <a:p>
            <a:pPr marL="0" indent="0">
              <a:buNone/>
            </a:pPr>
            <a:r>
              <a:rPr lang="tr-TR" dirty="0">
                <a:solidFill>
                  <a:prstClr val="black"/>
                </a:solidFill>
                <a:latin typeface="Comic Sans MS" pitchFamily="66" charset="0"/>
              </a:rPr>
              <a:t>…………… </a:t>
            </a: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	 </a:t>
            </a:r>
            <a:r>
              <a:rPr lang="tr-TR" dirty="0" smtClean="0">
                <a:latin typeface="Comic Sans MS" pitchFamily="66" charset="0"/>
              </a:rPr>
              <a:t>karpuz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	 kağıt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43608" y="1124744"/>
            <a:ext cx="6120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               </a:t>
            </a:r>
            <a:r>
              <a:rPr lang="tr-TR" sz="2800" b="1" dirty="0" smtClean="0">
                <a:latin typeface="Gabriola" panose="04040605051002020D02" pitchFamily="82" charset="0"/>
              </a:rPr>
              <a:t>İsimlerden </a:t>
            </a:r>
            <a:r>
              <a:rPr lang="tr-TR" sz="2800" b="1" dirty="0">
                <a:latin typeface="Gabriola" panose="04040605051002020D02" pitchFamily="82" charset="0"/>
              </a:rPr>
              <a:t>önce gelerek onların,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>
                <a:latin typeface="Gabriola" panose="04040605051002020D02" pitchFamily="82" charset="0"/>
              </a:rPr>
              <a:t>durumunu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Gabriola" panose="04040605051002020D02" pitchFamily="82" charset="0"/>
              </a:rPr>
              <a:t>şeklini </a:t>
            </a:r>
            <a:endParaRPr lang="tr-TR" sz="2800" dirty="0">
              <a:latin typeface="Gabriola" panose="04040605051002020D02" pitchFamily="82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>
                <a:latin typeface="Gabriola" panose="04040605051002020D02" pitchFamily="82" charset="0"/>
              </a:rPr>
              <a:t>rengini 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>
                <a:latin typeface="Gabriola" panose="04040605051002020D02" pitchFamily="82" charset="0"/>
              </a:rPr>
              <a:t>sayısını 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>
                <a:latin typeface="Gabriola" panose="04040605051002020D02" pitchFamily="82" charset="0"/>
              </a:rPr>
              <a:t>sırasını 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>
                <a:latin typeface="Gabriola" panose="04040605051002020D02" pitchFamily="82" charset="0"/>
              </a:rPr>
              <a:t>yerini </a:t>
            </a:r>
          </a:p>
          <a:p>
            <a:r>
              <a:rPr lang="tr-TR" sz="2800" b="1" dirty="0" smtClean="0">
                <a:latin typeface="Gabriola" panose="04040605051002020D02" pitchFamily="82" charset="0"/>
              </a:rPr>
              <a:t>BELİRTİRLER.</a:t>
            </a:r>
            <a:endParaRPr lang="tr-TR" sz="28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4274">
            <a:off x="2485293" y="229811"/>
            <a:ext cx="3493540" cy="4904930"/>
          </a:xfrm>
          <a:prstGeom prst="rect">
            <a:avLst/>
          </a:prstGeom>
        </p:spPr>
      </p:pic>
      <p:grpSp>
        <p:nvGrpSpPr>
          <p:cNvPr id="22" name="Grup 21"/>
          <p:cNvGrpSpPr/>
          <p:nvPr/>
        </p:nvGrpSpPr>
        <p:grpSpPr>
          <a:xfrm>
            <a:off x="1584789" y="836712"/>
            <a:ext cx="1763075" cy="1224136"/>
            <a:chOff x="1584789" y="836712"/>
            <a:chExt cx="1763075" cy="1224136"/>
          </a:xfrm>
        </p:grpSpPr>
        <p:sp>
          <p:nvSpPr>
            <p:cNvPr id="7" name="Metin kutusu 6"/>
            <p:cNvSpPr txBox="1"/>
            <p:nvPr/>
          </p:nvSpPr>
          <p:spPr>
            <a:xfrm>
              <a:off x="1584789" y="836712"/>
              <a:ext cx="128060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Yeşil timsah</a:t>
              </a:r>
              <a:endParaRPr lang="tr-TR" dirty="0"/>
            </a:p>
          </p:txBody>
        </p:sp>
        <p:cxnSp>
          <p:nvCxnSpPr>
            <p:cNvPr id="13" name="Düz Ok Bağlayıcısı 12"/>
            <p:cNvCxnSpPr/>
            <p:nvPr/>
          </p:nvCxnSpPr>
          <p:spPr>
            <a:xfrm flipH="1" flipV="1">
              <a:off x="2699792" y="1340768"/>
              <a:ext cx="64807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up 22"/>
          <p:cNvGrpSpPr/>
          <p:nvPr/>
        </p:nvGrpSpPr>
        <p:grpSpPr>
          <a:xfrm>
            <a:off x="5508104" y="1043908"/>
            <a:ext cx="1322104" cy="1088948"/>
            <a:chOff x="5508104" y="1043908"/>
            <a:chExt cx="1322104" cy="1088948"/>
          </a:xfrm>
        </p:grpSpPr>
        <p:sp>
          <p:nvSpPr>
            <p:cNvPr id="8" name="Metin kutusu 7"/>
            <p:cNvSpPr txBox="1"/>
            <p:nvPr/>
          </p:nvSpPr>
          <p:spPr>
            <a:xfrm>
              <a:off x="5698167" y="1043908"/>
              <a:ext cx="113204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Bir timsah</a:t>
              </a:r>
              <a:endParaRPr lang="tr-TR" dirty="0"/>
            </a:p>
          </p:txBody>
        </p:sp>
        <p:cxnSp>
          <p:nvCxnSpPr>
            <p:cNvPr id="15" name="Düz Ok Bağlayıcısı 14"/>
            <p:cNvCxnSpPr/>
            <p:nvPr/>
          </p:nvCxnSpPr>
          <p:spPr>
            <a:xfrm flipV="1">
              <a:off x="5508104" y="1484784"/>
              <a:ext cx="504056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up 23"/>
          <p:cNvGrpSpPr/>
          <p:nvPr/>
        </p:nvGrpSpPr>
        <p:grpSpPr>
          <a:xfrm>
            <a:off x="5868144" y="3861048"/>
            <a:ext cx="1732692" cy="1161420"/>
            <a:chOff x="5868144" y="3861048"/>
            <a:chExt cx="1732692" cy="1161420"/>
          </a:xfrm>
        </p:grpSpPr>
        <p:sp>
          <p:nvSpPr>
            <p:cNvPr id="9" name="Metin kutusu 8"/>
            <p:cNvSpPr txBox="1"/>
            <p:nvPr/>
          </p:nvSpPr>
          <p:spPr>
            <a:xfrm>
              <a:off x="6059580" y="4653136"/>
              <a:ext cx="154125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Sevimli timsah</a:t>
              </a:r>
              <a:endParaRPr lang="tr-TR" dirty="0"/>
            </a:p>
          </p:txBody>
        </p:sp>
        <p:cxnSp>
          <p:nvCxnSpPr>
            <p:cNvPr id="17" name="Düz Ok Bağlayıcısı 16"/>
            <p:cNvCxnSpPr/>
            <p:nvPr/>
          </p:nvCxnSpPr>
          <p:spPr>
            <a:xfrm>
              <a:off x="5868144" y="3861048"/>
              <a:ext cx="792088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up 25"/>
          <p:cNvGrpSpPr/>
          <p:nvPr/>
        </p:nvGrpSpPr>
        <p:grpSpPr>
          <a:xfrm>
            <a:off x="960487" y="3212976"/>
            <a:ext cx="1942035" cy="648072"/>
            <a:chOff x="960487" y="3212976"/>
            <a:chExt cx="1942035" cy="648072"/>
          </a:xfrm>
        </p:grpSpPr>
        <p:sp>
          <p:nvSpPr>
            <p:cNvPr id="11" name="Metin kutusu 10"/>
            <p:cNvSpPr txBox="1"/>
            <p:nvPr/>
          </p:nvSpPr>
          <p:spPr>
            <a:xfrm>
              <a:off x="960487" y="3491716"/>
              <a:ext cx="144462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Mutlu timsah</a:t>
              </a:r>
              <a:endParaRPr lang="tr-TR" dirty="0"/>
            </a:p>
          </p:txBody>
        </p:sp>
        <p:cxnSp>
          <p:nvCxnSpPr>
            <p:cNvPr id="19" name="Düz Ok Bağlayıcısı 18"/>
            <p:cNvCxnSpPr/>
            <p:nvPr/>
          </p:nvCxnSpPr>
          <p:spPr>
            <a:xfrm flipH="1">
              <a:off x="1907704" y="3212976"/>
              <a:ext cx="994818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up 24"/>
          <p:cNvGrpSpPr/>
          <p:nvPr/>
        </p:nvGrpSpPr>
        <p:grpSpPr>
          <a:xfrm>
            <a:off x="2346399" y="4725144"/>
            <a:ext cx="1721545" cy="1233428"/>
            <a:chOff x="2346399" y="4725144"/>
            <a:chExt cx="1721545" cy="1233428"/>
          </a:xfrm>
        </p:grpSpPr>
        <p:sp>
          <p:nvSpPr>
            <p:cNvPr id="10" name="Metin kutusu 9"/>
            <p:cNvSpPr txBox="1"/>
            <p:nvPr/>
          </p:nvSpPr>
          <p:spPr>
            <a:xfrm>
              <a:off x="2346399" y="5589240"/>
              <a:ext cx="135485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Genç timsah</a:t>
              </a:r>
              <a:endParaRPr lang="tr-TR" dirty="0"/>
            </a:p>
          </p:txBody>
        </p:sp>
        <p:cxnSp>
          <p:nvCxnSpPr>
            <p:cNvPr id="21" name="Düz Ok Bağlayıcısı 20"/>
            <p:cNvCxnSpPr/>
            <p:nvPr/>
          </p:nvCxnSpPr>
          <p:spPr>
            <a:xfrm flipH="1">
              <a:off x="3275856" y="4725144"/>
              <a:ext cx="79208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017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052736"/>
            <a:ext cx="3341171" cy="4176464"/>
          </a:xfrm>
          <a:prstGeom prst="rect">
            <a:avLst/>
          </a:prstGeom>
        </p:spPr>
      </p:pic>
      <p:grpSp>
        <p:nvGrpSpPr>
          <p:cNvPr id="3" name="Grup 2"/>
          <p:cNvGrpSpPr/>
          <p:nvPr/>
        </p:nvGrpSpPr>
        <p:grpSpPr>
          <a:xfrm>
            <a:off x="2176328" y="925923"/>
            <a:ext cx="1212166" cy="1224136"/>
            <a:chOff x="2135698" y="836712"/>
            <a:chExt cx="1212166" cy="1224136"/>
          </a:xfrm>
        </p:grpSpPr>
        <p:sp>
          <p:nvSpPr>
            <p:cNvPr id="4" name="Metin kutusu 3"/>
            <p:cNvSpPr txBox="1"/>
            <p:nvPr/>
          </p:nvSpPr>
          <p:spPr>
            <a:xfrm>
              <a:off x="2135698" y="836712"/>
              <a:ext cx="8749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Mavi fil</a:t>
              </a:r>
              <a:endParaRPr lang="tr-TR" dirty="0"/>
            </a:p>
          </p:txBody>
        </p:sp>
        <p:cxnSp>
          <p:nvCxnSpPr>
            <p:cNvPr id="5" name="Düz Ok Bağlayıcısı 4"/>
            <p:cNvCxnSpPr/>
            <p:nvPr/>
          </p:nvCxnSpPr>
          <p:spPr>
            <a:xfrm flipH="1" flipV="1">
              <a:off x="2699792" y="1340768"/>
              <a:ext cx="64807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up 5"/>
          <p:cNvGrpSpPr/>
          <p:nvPr/>
        </p:nvGrpSpPr>
        <p:grpSpPr>
          <a:xfrm>
            <a:off x="5508104" y="1043908"/>
            <a:ext cx="1144170" cy="1088948"/>
            <a:chOff x="5508104" y="1043908"/>
            <a:chExt cx="1144170" cy="1088948"/>
          </a:xfrm>
        </p:grpSpPr>
        <p:sp>
          <p:nvSpPr>
            <p:cNvPr id="7" name="Metin kutusu 6"/>
            <p:cNvSpPr txBox="1"/>
            <p:nvPr/>
          </p:nvSpPr>
          <p:spPr>
            <a:xfrm>
              <a:off x="5698167" y="1043908"/>
              <a:ext cx="95410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Güçlü fil</a:t>
              </a:r>
              <a:endParaRPr lang="tr-TR" dirty="0"/>
            </a:p>
          </p:txBody>
        </p:sp>
        <p:cxnSp>
          <p:nvCxnSpPr>
            <p:cNvPr id="8" name="Düz Ok Bağlayıcısı 7"/>
            <p:cNvCxnSpPr/>
            <p:nvPr/>
          </p:nvCxnSpPr>
          <p:spPr>
            <a:xfrm flipV="1">
              <a:off x="5508104" y="1484784"/>
              <a:ext cx="504056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/>
        </p:nvGrpSpPr>
        <p:grpSpPr>
          <a:xfrm>
            <a:off x="5868144" y="3861048"/>
            <a:ext cx="1325080" cy="1161420"/>
            <a:chOff x="5868144" y="3861048"/>
            <a:chExt cx="1325080" cy="1161420"/>
          </a:xfrm>
        </p:grpSpPr>
        <p:sp>
          <p:nvSpPr>
            <p:cNvPr id="10" name="Metin kutusu 9"/>
            <p:cNvSpPr txBox="1"/>
            <p:nvPr/>
          </p:nvSpPr>
          <p:spPr>
            <a:xfrm>
              <a:off x="6059580" y="4653136"/>
              <a:ext cx="113364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Oyuncu fil</a:t>
              </a:r>
              <a:endParaRPr lang="tr-TR" dirty="0"/>
            </a:p>
          </p:txBody>
        </p:sp>
        <p:cxnSp>
          <p:nvCxnSpPr>
            <p:cNvPr id="11" name="Düz Ok Bağlayıcısı 10"/>
            <p:cNvCxnSpPr/>
            <p:nvPr/>
          </p:nvCxnSpPr>
          <p:spPr>
            <a:xfrm>
              <a:off x="5868144" y="3861048"/>
              <a:ext cx="792088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 11"/>
          <p:cNvGrpSpPr/>
          <p:nvPr/>
        </p:nvGrpSpPr>
        <p:grpSpPr>
          <a:xfrm>
            <a:off x="1333805" y="3429000"/>
            <a:ext cx="1942035" cy="648072"/>
            <a:chOff x="960487" y="3212976"/>
            <a:chExt cx="1942035" cy="648072"/>
          </a:xfrm>
        </p:grpSpPr>
        <p:sp>
          <p:nvSpPr>
            <p:cNvPr id="13" name="Metin kutusu 12"/>
            <p:cNvSpPr txBox="1"/>
            <p:nvPr/>
          </p:nvSpPr>
          <p:spPr>
            <a:xfrm>
              <a:off x="960487" y="3491716"/>
              <a:ext cx="9932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Komik fil</a:t>
              </a:r>
              <a:endParaRPr lang="tr-TR" dirty="0"/>
            </a:p>
          </p:txBody>
        </p:sp>
        <p:cxnSp>
          <p:nvCxnSpPr>
            <p:cNvPr id="14" name="Düz Ok Bağlayıcısı 13"/>
            <p:cNvCxnSpPr/>
            <p:nvPr/>
          </p:nvCxnSpPr>
          <p:spPr>
            <a:xfrm flipH="1">
              <a:off x="1907704" y="3212976"/>
              <a:ext cx="994818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up 14"/>
          <p:cNvGrpSpPr/>
          <p:nvPr/>
        </p:nvGrpSpPr>
        <p:grpSpPr>
          <a:xfrm>
            <a:off x="2345293" y="4972526"/>
            <a:ext cx="1368152" cy="1233428"/>
            <a:chOff x="2699792" y="4725144"/>
            <a:chExt cx="1368152" cy="1233428"/>
          </a:xfrm>
        </p:grpSpPr>
        <p:sp>
          <p:nvSpPr>
            <p:cNvPr id="16" name="Metin kutusu 15"/>
            <p:cNvSpPr txBox="1"/>
            <p:nvPr/>
          </p:nvSpPr>
          <p:spPr>
            <a:xfrm>
              <a:off x="2699792" y="5589240"/>
              <a:ext cx="659155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Üç fil</a:t>
              </a:r>
              <a:endParaRPr lang="tr-TR" dirty="0"/>
            </a:p>
          </p:txBody>
        </p:sp>
        <p:cxnSp>
          <p:nvCxnSpPr>
            <p:cNvPr id="17" name="Düz Ok Bağlayıcısı 16"/>
            <p:cNvCxnSpPr/>
            <p:nvPr/>
          </p:nvCxnSpPr>
          <p:spPr>
            <a:xfrm flipH="1">
              <a:off x="3275856" y="4725144"/>
              <a:ext cx="79208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446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641" y="908720"/>
            <a:ext cx="2323693" cy="4468304"/>
          </a:xfrm>
          <a:prstGeom prst="rect">
            <a:avLst/>
          </a:prstGeom>
        </p:spPr>
      </p:pic>
      <p:grpSp>
        <p:nvGrpSpPr>
          <p:cNvPr id="3" name="Grup 2"/>
          <p:cNvGrpSpPr/>
          <p:nvPr/>
        </p:nvGrpSpPr>
        <p:grpSpPr>
          <a:xfrm>
            <a:off x="1584789" y="836712"/>
            <a:ext cx="1763075" cy="1224136"/>
            <a:chOff x="1584789" y="836712"/>
            <a:chExt cx="1763075" cy="1224136"/>
          </a:xfrm>
        </p:grpSpPr>
        <p:sp>
          <p:nvSpPr>
            <p:cNvPr id="4" name="Metin kutusu 3"/>
            <p:cNvSpPr txBox="1"/>
            <p:nvPr/>
          </p:nvSpPr>
          <p:spPr>
            <a:xfrm>
              <a:off x="1584789" y="836712"/>
              <a:ext cx="1479379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Sevimli zürafa</a:t>
              </a:r>
              <a:endParaRPr lang="tr-TR" dirty="0"/>
            </a:p>
          </p:txBody>
        </p:sp>
        <p:cxnSp>
          <p:nvCxnSpPr>
            <p:cNvPr id="5" name="Düz Ok Bağlayıcısı 4"/>
            <p:cNvCxnSpPr/>
            <p:nvPr/>
          </p:nvCxnSpPr>
          <p:spPr>
            <a:xfrm flipH="1" flipV="1">
              <a:off x="2699792" y="1340768"/>
              <a:ext cx="64807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up 5"/>
          <p:cNvGrpSpPr/>
          <p:nvPr/>
        </p:nvGrpSpPr>
        <p:grpSpPr>
          <a:xfrm>
            <a:off x="5508104" y="1043908"/>
            <a:ext cx="1483046" cy="1088948"/>
            <a:chOff x="5508104" y="1043908"/>
            <a:chExt cx="1483046" cy="1088948"/>
          </a:xfrm>
        </p:grpSpPr>
        <p:sp>
          <p:nvSpPr>
            <p:cNvPr id="7" name="Metin kutusu 6"/>
            <p:cNvSpPr txBox="1"/>
            <p:nvPr/>
          </p:nvSpPr>
          <p:spPr>
            <a:xfrm>
              <a:off x="5698167" y="1043908"/>
              <a:ext cx="129298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Genç zürafa</a:t>
              </a:r>
              <a:endParaRPr lang="tr-TR" dirty="0"/>
            </a:p>
          </p:txBody>
        </p:sp>
        <p:cxnSp>
          <p:nvCxnSpPr>
            <p:cNvPr id="8" name="Düz Ok Bağlayıcısı 7"/>
            <p:cNvCxnSpPr/>
            <p:nvPr/>
          </p:nvCxnSpPr>
          <p:spPr>
            <a:xfrm flipV="1">
              <a:off x="5508104" y="1484784"/>
              <a:ext cx="504056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/>
        </p:nvGrpSpPr>
        <p:grpSpPr>
          <a:xfrm>
            <a:off x="5868144" y="3861048"/>
            <a:ext cx="1261601" cy="1161420"/>
            <a:chOff x="5868144" y="3861048"/>
            <a:chExt cx="1261601" cy="1161420"/>
          </a:xfrm>
        </p:grpSpPr>
        <p:sp>
          <p:nvSpPr>
            <p:cNvPr id="10" name="Metin kutusu 9"/>
            <p:cNvSpPr txBox="1"/>
            <p:nvPr/>
          </p:nvSpPr>
          <p:spPr>
            <a:xfrm>
              <a:off x="6059580" y="4653136"/>
              <a:ext cx="1070165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Bir zürafa</a:t>
              </a:r>
              <a:endParaRPr lang="tr-TR" dirty="0"/>
            </a:p>
          </p:txBody>
        </p:sp>
        <p:cxnSp>
          <p:nvCxnSpPr>
            <p:cNvPr id="11" name="Düz Ok Bağlayıcısı 10"/>
            <p:cNvCxnSpPr/>
            <p:nvPr/>
          </p:nvCxnSpPr>
          <p:spPr>
            <a:xfrm>
              <a:off x="5868144" y="3861048"/>
              <a:ext cx="792088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 11"/>
          <p:cNvGrpSpPr/>
          <p:nvPr/>
        </p:nvGrpSpPr>
        <p:grpSpPr>
          <a:xfrm>
            <a:off x="960487" y="3212976"/>
            <a:ext cx="1942035" cy="648072"/>
            <a:chOff x="960487" y="3212976"/>
            <a:chExt cx="1942035" cy="648072"/>
          </a:xfrm>
        </p:grpSpPr>
        <p:sp>
          <p:nvSpPr>
            <p:cNvPr id="13" name="Metin kutusu 12"/>
            <p:cNvSpPr txBox="1"/>
            <p:nvPr/>
          </p:nvSpPr>
          <p:spPr>
            <a:xfrm>
              <a:off x="960487" y="3491716"/>
              <a:ext cx="1273105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Mavi zürafa</a:t>
              </a:r>
              <a:endParaRPr lang="tr-TR" dirty="0"/>
            </a:p>
          </p:txBody>
        </p:sp>
        <p:cxnSp>
          <p:nvCxnSpPr>
            <p:cNvPr id="14" name="Düz Ok Bağlayıcısı 13"/>
            <p:cNvCxnSpPr/>
            <p:nvPr/>
          </p:nvCxnSpPr>
          <p:spPr>
            <a:xfrm flipH="1">
              <a:off x="1907704" y="3212976"/>
              <a:ext cx="994818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up 14"/>
          <p:cNvGrpSpPr/>
          <p:nvPr/>
        </p:nvGrpSpPr>
        <p:grpSpPr>
          <a:xfrm>
            <a:off x="2346399" y="4725144"/>
            <a:ext cx="1721545" cy="1233428"/>
            <a:chOff x="2346399" y="4725144"/>
            <a:chExt cx="1721545" cy="1233428"/>
          </a:xfrm>
        </p:grpSpPr>
        <p:sp>
          <p:nvSpPr>
            <p:cNvPr id="16" name="Metin kutusu 15"/>
            <p:cNvSpPr txBox="1"/>
            <p:nvPr/>
          </p:nvSpPr>
          <p:spPr>
            <a:xfrm>
              <a:off x="2346399" y="5589240"/>
              <a:ext cx="15295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Yakışıklı zürafa</a:t>
              </a:r>
              <a:endParaRPr lang="tr-TR" dirty="0"/>
            </a:p>
          </p:txBody>
        </p:sp>
        <p:cxnSp>
          <p:nvCxnSpPr>
            <p:cNvPr id="17" name="Düz Ok Bağlayıcısı 16"/>
            <p:cNvCxnSpPr/>
            <p:nvPr/>
          </p:nvCxnSpPr>
          <p:spPr>
            <a:xfrm flipH="1">
              <a:off x="3275856" y="4725144"/>
              <a:ext cx="79208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446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052736"/>
            <a:ext cx="3038967" cy="4221088"/>
          </a:xfrm>
          <a:prstGeom prst="rect">
            <a:avLst/>
          </a:prstGeom>
        </p:spPr>
      </p:pic>
      <p:grpSp>
        <p:nvGrpSpPr>
          <p:cNvPr id="5" name="Grup 4"/>
          <p:cNvGrpSpPr/>
          <p:nvPr/>
        </p:nvGrpSpPr>
        <p:grpSpPr>
          <a:xfrm>
            <a:off x="1584789" y="836712"/>
            <a:ext cx="1763075" cy="1224136"/>
            <a:chOff x="1584789" y="836712"/>
            <a:chExt cx="1763075" cy="1224136"/>
          </a:xfrm>
        </p:grpSpPr>
        <p:sp>
          <p:nvSpPr>
            <p:cNvPr id="6" name="Metin kutusu 5"/>
            <p:cNvSpPr txBox="1"/>
            <p:nvPr/>
          </p:nvSpPr>
          <p:spPr>
            <a:xfrm>
              <a:off x="1584789" y="836712"/>
              <a:ext cx="100886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Gri </a:t>
              </a:r>
              <a:r>
                <a:rPr lang="tr-TR" dirty="0" err="1" smtClean="0"/>
                <a:t>koala</a:t>
              </a:r>
              <a:endParaRPr lang="tr-TR" dirty="0"/>
            </a:p>
          </p:txBody>
        </p:sp>
        <p:cxnSp>
          <p:nvCxnSpPr>
            <p:cNvPr id="7" name="Düz Ok Bağlayıcısı 6"/>
            <p:cNvCxnSpPr/>
            <p:nvPr/>
          </p:nvCxnSpPr>
          <p:spPr>
            <a:xfrm flipH="1" flipV="1">
              <a:off x="2699792" y="1340768"/>
              <a:ext cx="64807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/>
        </p:nvGrpSpPr>
        <p:grpSpPr>
          <a:xfrm>
            <a:off x="5508104" y="1043908"/>
            <a:ext cx="1134809" cy="1088948"/>
            <a:chOff x="5508104" y="1043908"/>
            <a:chExt cx="1134809" cy="1088948"/>
          </a:xfrm>
        </p:grpSpPr>
        <p:sp>
          <p:nvSpPr>
            <p:cNvPr id="9" name="Metin kutusu 8"/>
            <p:cNvSpPr txBox="1"/>
            <p:nvPr/>
          </p:nvSpPr>
          <p:spPr>
            <a:xfrm>
              <a:off x="5698167" y="1043908"/>
              <a:ext cx="94474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İki </a:t>
              </a:r>
              <a:r>
                <a:rPr lang="tr-TR" dirty="0" err="1" smtClean="0"/>
                <a:t>koala</a:t>
              </a:r>
              <a:endParaRPr lang="tr-TR" dirty="0"/>
            </a:p>
          </p:txBody>
        </p:sp>
        <p:cxnSp>
          <p:nvCxnSpPr>
            <p:cNvPr id="10" name="Düz Ok Bağlayıcısı 9"/>
            <p:cNvCxnSpPr/>
            <p:nvPr/>
          </p:nvCxnSpPr>
          <p:spPr>
            <a:xfrm flipV="1">
              <a:off x="5508104" y="1484784"/>
              <a:ext cx="504056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/>
        </p:nvGrpSpPr>
        <p:grpSpPr>
          <a:xfrm>
            <a:off x="5868144" y="3861048"/>
            <a:ext cx="1413502" cy="1161420"/>
            <a:chOff x="5868144" y="3861048"/>
            <a:chExt cx="1413502" cy="1161420"/>
          </a:xfrm>
        </p:grpSpPr>
        <p:sp>
          <p:nvSpPr>
            <p:cNvPr id="12" name="Metin kutusu 11"/>
            <p:cNvSpPr txBox="1"/>
            <p:nvPr/>
          </p:nvSpPr>
          <p:spPr>
            <a:xfrm>
              <a:off x="6059580" y="4653136"/>
              <a:ext cx="122206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Anne </a:t>
              </a:r>
              <a:r>
                <a:rPr lang="tr-TR" dirty="0" err="1" smtClean="0"/>
                <a:t>koala</a:t>
              </a:r>
              <a:endParaRPr lang="tr-TR" dirty="0"/>
            </a:p>
          </p:txBody>
        </p:sp>
        <p:cxnSp>
          <p:nvCxnSpPr>
            <p:cNvPr id="13" name="Düz Ok Bağlayıcısı 12"/>
            <p:cNvCxnSpPr/>
            <p:nvPr/>
          </p:nvCxnSpPr>
          <p:spPr>
            <a:xfrm>
              <a:off x="5868144" y="3861048"/>
              <a:ext cx="792088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up 13"/>
          <p:cNvGrpSpPr/>
          <p:nvPr/>
        </p:nvGrpSpPr>
        <p:grpSpPr>
          <a:xfrm>
            <a:off x="960487" y="3212976"/>
            <a:ext cx="1942035" cy="648072"/>
            <a:chOff x="960487" y="3212976"/>
            <a:chExt cx="1942035" cy="648072"/>
          </a:xfrm>
        </p:grpSpPr>
        <p:sp>
          <p:nvSpPr>
            <p:cNvPr id="15" name="Metin kutusu 14"/>
            <p:cNvSpPr txBox="1"/>
            <p:nvPr/>
          </p:nvSpPr>
          <p:spPr>
            <a:xfrm>
              <a:off x="960487" y="3491716"/>
              <a:ext cx="1239955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Yavru </a:t>
              </a:r>
              <a:r>
                <a:rPr lang="tr-TR" dirty="0" err="1" smtClean="0"/>
                <a:t>koala</a:t>
              </a:r>
              <a:endParaRPr lang="tr-TR" dirty="0"/>
            </a:p>
          </p:txBody>
        </p:sp>
        <p:cxnSp>
          <p:nvCxnSpPr>
            <p:cNvPr id="16" name="Düz Ok Bağlayıcısı 15"/>
            <p:cNvCxnSpPr/>
            <p:nvPr/>
          </p:nvCxnSpPr>
          <p:spPr>
            <a:xfrm flipH="1">
              <a:off x="1907704" y="3212976"/>
              <a:ext cx="994818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up 16"/>
          <p:cNvGrpSpPr/>
          <p:nvPr/>
        </p:nvGrpSpPr>
        <p:grpSpPr>
          <a:xfrm>
            <a:off x="2346399" y="4725144"/>
            <a:ext cx="1721545" cy="1233428"/>
            <a:chOff x="2346399" y="4725144"/>
            <a:chExt cx="1721545" cy="1233428"/>
          </a:xfrm>
        </p:grpSpPr>
        <p:sp>
          <p:nvSpPr>
            <p:cNvPr id="18" name="Metin kutusu 17"/>
            <p:cNvSpPr txBox="1"/>
            <p:nvPr/>
          </p:nvSpPr>
          <p:spPr>
            <a:xfrm>
              <a:off x="2346399" y="5589240"/>
              <a:ext cx="131504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Şaşkın </a:t>
              </a:r>
              <a:r>
                <a:rPr lang="tr-TR" dirty="0" err="1" smtClean="0"/>
                <a:t>koala</a:t>
              </a:r>
              <a:endParaRPr lang="tr-TR" dirty="0"/>
            </a:p>
          </p:txBody>
        </p:sp>
        <p:cxnSp>
          <p:nvCxnSpPr>
            <p:cNvPr id="19" name="Düz Ok Bağlayıcısı 18"/>
            <p:cNvCxnSpPr/>
            <p:nvPr/>
          </p:nvCxnSpPr>
          <p:spPr>
            <a:xfrm flipH="1">
              <a:off x="3275856" y="4725144"/>
              <a:ext cx="79208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90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873" y="1412776"/>
            <a:ext cx="3620254" cy="3576811"/>
          </a:xfrm>
          <a:prstGeom prst="rect">
            <a:avLst/>
          </a:prstGeom>
        </p:spPr>
      </p:pic>
      <p:grpSp>
        <p:nvGrpSpPr>
          <p:cNvPr id="5" name="Grup 4"/>
          <p:cNvGrpSpPr/>
          <p:nvPr/>
        </p:nvGrpSpPr>
        <p:grpSpPr>
          <a:xfrm>
            <a:off x="1523575" y="836712"/>
            <a:ext cx="1783693" cy="1224136"/>
            <a:chOff x="1584789" y="836712"/>
            <a:chExt cx="1783693" cy="1224136"/>
          </a:xfrm>
        </p:grpSpPr>
        <p:sp>
          <p:nvSpPr>
            <p:cNvPr id="6" name="Metin kutusu 5"/>
            <p:cNvSpPr txBox="1"/>
            <p:nvPr/>
          </p:nvSpPr>
          <p:spPr>
            <a:xfrm>
              <a:off x="1584789" y="836712"/>
              <a:ext cx="178369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Yeşil kaplumbağa</a:t>
              </a:r>
              <a:endParaRPr lang="tr-TR" dirty="0"/>
            </a:p>
          </p:txBody>
        </p:sp>
        <p:cxnSp>
          <p:nvCxnSpPr>
            <p:cNvPr id="7" name="Düz Ok Bağlayıcısı 6"/>
            <p:cNvCxnSpPr/>
            <p:nvPr/>
          </p:nvCxnSpPr>
          <p:spPr>
            <a:xfrm flipH="1" flipV="1">
              <a:off x="2699792" y="1340768"/>
              <a:ext cx="64807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/>
        </p:nvGrpSpPr>
        <p:grpSpPr>
          <a:xfrm>
            <a:off x="5508104" y="1043908"/>
            <a:ext cx="2137776" cy="1088948"/>
            <a:chOff x="5508104" y="1043908"/>
            <a:chExt cx="2137776" cy="1088948"/>
          </a:xfrm>
        </p:grpSpPr>
        <p:sp>
          <p:nvSpPr>
            <p:cNvPr id="9" name="Metin kutusu 8"/>
            <p:cNvSpPr txBox="1"/>
            <p:nvPr/>
          </p:nvSpPr>
          <p:spPr>
            <a:xfrm>
              <a:off x="5698167" y="1043908"/>
              <a:ext cx="194771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Mutlu kaplumbağa</a:t>
              </a:r>
              <a:endParaRPr lang="tr-TR" dirty="0"/>
            </a:p>
          </p:txBody>
        </p:sp>
        <p:cxnSp>
          <p:nvCxnSpPr>
            <p:cNvPr id="10" name="Düz Ok Bağlayıcısı 9"/>
            <p:cNvCxnSpPr/>
            <p:nvPr/>
          </p:nvCxnSpPr>
          <p:spPr>
            <a:xfrm flipV="1">
              <a:off x="5508104" y="1484784"/>
              <a:ext cx="504056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/>
        </p:nvGrpSpPr>
        <p:grpSpPr>
          <a:xfrm>
            <a:off x="6588224" y="4257092"/>
            <a:ext cx="1826564" cy="1161420"/>
            <a:chOff x="5868144" y="3861048"/>
            <a:chExt cx="1826564" cy="1161420"/>
          </a:xfrm>
        </p:grpSpPr>
        <p:sp>
          <p:nvSpPr>
            <p:cNvPr id="12" name="Metin kutusu 11"/>
            <p:cNvSpPr txBox="1"/>
            <p:nvPr/>
          </p:nvSpPr>
          <p:spPr>
            <a:xfrm>
              <a:off x="6059580" y="4653136"/>
              <a:ext cx="163512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Bir kaplumbağa</a:t>
              </a:r>
              <a:endParaRPr lang="tr-TR" dirty="0"/>
            </a:p>
          </p:txBody>
        </p:sp>
        <p:cxnSp>
          <p:nvCxnSpPr>
            <p:cNvPr id="13" name="Düz Ok Bağlayıcısı 12"/>
            <p:cNvCxnSpPr/>
            <p:nvPr/>
          </p:nvCxnSpPr>
          <p:spPr>
            <a:xfrm>
              <a:off x="5868144" y="3861048"/>
              <a:ext cx="792088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up 13"/>
          <p:cNvGrpSpPr/>
          <p:nvPr/>
        </p:nvGrpSpPr>
        <p:grpSpPr>
          <a:xfrm>
            <a:off x="724827" y="3784394"/>
            <a:ext cx="2481516" cy="773882"/>
            <a:chOff x="1073754" y="3568370"/>
            <a:chExt cx="2481516" cy="773882"/>
          </a:xfrm>
        </p:grpSpPr>
        <p:sp>
          <p:nvSpPr>
            <p:cNvPr id="15" name="Metin kutusu 14"/>
            <p:cNvSpPr txBox="1"/>
            <p:nvPr/>
          </p:nvSpPr>
          <p:spPr>
            <a:xfrm>
              <a:off x="1073754" y="3972920"/>
              <a:ext cx="188205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Yavaş kaplumbağa</a:t>
              </a:r>
              <a:endParaRPr lang="tr-TR" dirty="0"/>
            </a:p>
          </p:txBody>
        </p:sp>
        <p:cxnSp>
          <p:nvCxnSpPr>
            <p:cNvPr id="16" name="Düz Ok Bağlayıcısı 15"/>
            <p:cNvCxnSpPr/>
            <p:nvPr/>
          </p:nvCxnSpPr>
          <p:spPr>
            <a:xfrm flipH="1">
              <a:off x="2560452" y="3568370"/>
              <a:ext cx="994818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up 16"/>
          <p:cNvGrpSpPr/>
          <p:nvPr/>
        </p:nvGrpSpPr>
        <p:grpSpPr>
          <a:xfrm>
            <a:off x="2037115" y="4964083"/>
            <a:ext cx="1721545" cy="1233428"/>
            <a:chOff x="2346399" y="4725144"/>
            <a:chExt cx="1721545" cy="1233428"/>
          </a:xfrm>
        </p:grpSpPr>
        <p:sp>
          <p:nvSpPr>
            <p:cNvPr id="18" name="Metin kutusu 17"/>
            <p:cNvSpPr txBox="1"/>
            <p:nvPr/>
          </p:nvSpPr>
          <p:spPr>
            <a:xfrm>
              <a:off x="2346399" y="5589240"/>
              <a:ext cx="134363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Büyük balon</a:t>
              </a:r>
              <a:endParaRPr lang="tr-TR" dirty="0"/>
            </a:p>
          </p:txBody>
        </p:sp>
        <p:cxnSp>
          <p:nvCxnSpPr>
            <p:cNvPr id="19" name="Düz Ok Bağlayıcısı 18"/>
            <p:cNvCxnSpPr/>
            <p:nvPr/>
          </p:nvCxnSpPr>
          <p:spPr>
            <a:xfrm flipH="1">
              <a:off x="3275856" y="4725144"/>
              <a:ext cx="79208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919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286572"/>
            <a:ext cx="2979493" cy="3655690"/>
          </a:xfrm>
          <a:prstGeom prst="rect">
            <a:avLst/>
          </a:prstGeom>
        </p:spPr>
      </p:pic>
      <p:grpSp>
        <p:nvGrpSpPr>
          <p:cNvPr id="5" name="Grup 4"/>
          <p:cNvGrpSpPr/>
          <p:nvPr/>
        </p:nvGrpSpPr>
        <p:grpSpPr>
          <a:xfrm>
            <a:off x="1343554" y="801172"/>
            <a:ext cx="1858137" cy="1224136"/>
            <a:chOff x="1584789" y="836712"/>
            <a:chExt cx="1858137" cy="1224136"/>
          </a:xfrm>
        </p:grpSpPr>
        <p:sp>
          <p:nvSpPr>
            <p:cNvPr id="6" name="Metin kutusu 5"/>
            <p:cNvSpPr txBox="1"/>
            <p:nvPr/>
          </p:nvSpPr>
          <p:spPr>
            <a:xfrm>
              <a:off x="1584789" y="836712"/>
              <a:ext cx="185813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Düşünceli dinozor</a:t>
              </a:r>
              <a:endParaRPr lang="tr-TR" dirty="0"/>
            </a:p>
          </p:txBody>
        </p:sp>
        <p:cxnSp>
          <p:nvCxnSpPr>
            <p:cNvPr id="7" name="Düz Ok Bağlayıcısı 6"/>
            <p:cNvCxnSpPr/>
            <p:nvPr/>
          </p:nvCxnSpPr>
          <p:spPr>
            <a:xfrm flipH="1" flipV="1">
              <a:off x="2699792" y="1340768"/>
              <a:ext cx="64807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/>
        </p:nvGrpSpPr>
        <p:grpSpPr>
          <a:xfrm>
            <a:off x="5248438" y="1228806"/>
            <a:ext cx="1537932" cy="1088948"/>
            <a:chOff x="5508104" y="1043908"/>
            <a:chExt cx="1537932" cy="1088948"/>
          </a:xfrm>
        </p:grpSpPr>
        <p:sp>
          <p:nvSpPr>
            <p:cNvPr id="9" name="Metin kutusu 8"/>
            <p:cNvSpPr txBox="1"/>
            <p:nvPr/>
          </p:nvSpPr>
          <p:spPr>
            <a:xfrm>
              <a:off x="5698167" y="1043908"/>
              <a:ext cx="1347869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Yeşil dinozor</a:t>
              </a:r>
              <a:endParaRPr lang="tr-TR" dirty="0"/>
            </a:p>
          </p:txBody>
        </p:sp>
        <p:cxnSp>
          <p:nvCxnSpPr>
            <p:cNvPr id="10" name="Düz Ok Bağlayıcısı 9"/>
            <p:cNvCxnSpPr/>
            <p:nvPr/>
          </p:nvCxnSpPr>
          <p:spPr>
            <a:xfrm flipV="1">
              <a:off x="5508104" y="1484784"/>
              <a:ext cx="504056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/>
        </p:nvGrpSpPr>
        <p:grpSpPr>
          <a:xfrm>
            <a:off x="6418997" y="4108894"/>
            <a:ext cx="1613557" cy="1161420"/>
            <a:chOff x="5868144" y="3861048"/>
            <a:chExt cx="1613557" cy="1161420"/>
          </a:xfrm>
        </p:grpSpPr>
        <p:sp>
          <p:nvSpPr>
            <p:cNvPr id="12" name="Metin kutusu 11"/>
            <p:cNvSpPr txBox="1"/>
            <p:nvPr/>
          </p:nvSpPr>
          <p:spPr>
            <a:xfrm>
              <a:off x="6059580" y="4653136"/>
              <a:ext cx="14221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Genç dinozor</a:t>
              </a:r>
              <a:endParaRPr lang="tr-TR" dirty="0"/>
            </a:p>
          </p:txBody>
        </p:sp>
        <p:cxnSp>
          <p:nvCxnSpPr>
            <p:cNvPr id="13" name="Düz Ok Bağlayıcısı 12"/>
            <p:cNvCxnSpPr/>
            <p:nvPr/>
          </p:nvCxnSpPr>
          <p:spPr>
            <a:xfrm>
              <a:off x="5868144" y="3861048"/>
              <a:ext cx="792088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up 16"/>
          <p:cNvGrpSpPr/>
          <p:nvPr/>
        </p:nvGrpSpPr>
        <p:grpSpPr>
          <a:xfrm>
            <a:off x="1558217" y="4108894"/>
            <a:ext cx="1721545" cy="1233428"/>
            <a:chOff x="2346399" y="4725144"/>
            <a:chExt cx="1721545" cy="1233428"/>
          </a:xfrm>
        </p:grpSpPr>
        <p:sp>
          <p:nvSpPr>
            <p:cNvPr id="18" name="Metin kutusu 17"/>
            <p:cNvSpPr txBox="1"/>
            <p:nvPr/>
          </p:nvSpPr>
          <p:spPr>
            <a:xfrm>
              <a:off x="2346399" y="5589240"/>
              <a:ext cx="119930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r-TR" dirty="0" smtClean="0"/>
                <a:t>Bir dinozor</a:t>
              </a:r>
              <a:endParaRPr lang="tr-TR" dirty="0"/>
            </a:p>
          </p:txBody>
        </p:sp>
        <p:cxnSp>
          <p:nvCxnSpPr>
            <p:cNvPr id="19" name="Düz Ok Bağlayıcısı 18"/>
            <p:cNvCxnSpPr/>
            <p:nvPr/>
          </p:nvCxnSpPr>
          <p:spPr>
            <a:xfrm flipH="1">
              <a:off x="3275856" y="4725144"/>
              <a:ext cx="79208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691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3538736" cy="11430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1) Renk</a:t>
            </a:r>
            <a:endParaRPr lang="tr-T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835696" y="1484784"/>
            <a:ext cx="417646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Sıfat </a:t>
            </a:r>
            <a:r>
              <a:rPr lang="tr-TR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tr-TR" sz="36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isim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............     elbise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    çanta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    duvar</a:t>
            </a:r>
          </a:p>
          <a:p>
            <a:pPr marL="0" indent="0"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……………    </a:t>
            </a:r>
            <a:r>
              <a:rPr lang="tr-TR" dirty="0" smtClean="0">
                <a:latin typeface="Comic Sans MS" pitchFamily="66" charset="0"/>
              </a:rPr>
              <a:t>saç</a:t>
            </a:r>
          </a:p>
          <a:p>
            <a:pPr marL="0" indent="0"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……………    </a:t>
            </a:r>
            <a:r>
              <a:rPr lang="tr-TR" dirty="0" smtClean="0">
                <a:latin typeface="Comic Sans MS" pitchFamily="66" charset="0"/>
              </a:rPr>
              <a:t>kalem</a:t>
            </a:r>
          </a:p>
          <a:p>
            <a:pPr marL="0" indent="0"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itchFamily="66" charset="0"/>
              </a:rPr>
              <a:t>……………    </a:t>
            </a:r>
            <a:r>
              <a:rPr lang="tr-TR" dirty="0" smtClean="0">
                <a:latin typeface="Comic Sans MS" pitchFamily="66" charset="0"/>
              </a:rPr>
              <a:t>biber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……………    araba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124</Words>
  <Application>Microsoft Office PowerPoint</Application>
  <PresentationFormat>Ekran Gösterisi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1) Renk</vt:lpstr>
      <vt:lpstr>2) Sayı </vt:lpstr>
      <vt:lpstr>PowerPoint Sunusu</vt:lpstr>
      <vt:lpstr>4) Durum</vt:lpstr>
      <vt:lpstr>5) Şekil ( Biçim)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OGRENCİ21</dc:creator>
  <cp:lastModifiedBy>OGRENCİ21</cp:lastModifiedBy>
  <cp:revision>11</cp:revision>
  <dcterms:created xsi:type="dcterms:W3CDTF">2020-12-03T17:16:10Z</dcterms:created>
  <dcterms:modified xsi:type="dcterms:W3CDTF">2020-12-05T15:24:43Z</dcterms:modified>
</cp:coreProperties>
</file>